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Yeseva One" charset="1" panose="00000500000000000000"/>
      <p:regular r:id="rId24"/>
    </p:embeddedFont>
    <p:embeddedFont>
      <p:font typeface="Georgia Pro" charset="1" panose="02040502050405020303"/>
      <p:regular r:id="rId25"/>
    </p:embeddedFont>
    <p:embeddedFont>
      <p:font typeface="Georgia Pro Bold" charset="1" panose="020408020504050202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5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8.png" Type="http://schemas.openxmlformats.org/officeDocument/2006/relationships/image"/><Relationship Id="rId9" Target="../media/image19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29638" y="4447219"/>
            <a:ext cx="12628725" cy="797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01"/>
              </a:lnSpc>
            </a:pPr>
            <a:r>
              <a:rPr lang="en-US" sz="5901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Комплексний курсовий проєкт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27975" y="-571500"/>
            <a:ext cx="5708712" cy="4923469"/>
          </a:xfrm>
          <a:custGeom>
            <a:avLst/>
            <a:gdLst/>
            <a:ahLst/>
            <a:cxnLst/>
            <a:rect r="r" b="b" t="t" l="l"/>
            <a:pathLst>
              <a:path h="4923469" w="5708712">
                <a:moveTo>
                  <a:pt x="0" y="0"/>
                </a:moveTo>
                <a:lnTo>
                  <a:pt x="5708712" y="0"/>
                </a:lnTo>
                <a:lnTo>
                  <a:pt x="5708712" y="4923469"/>
                </a:lnTo>
                <a:lnTo>
                  <a:pt x="0" y="49234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83182" y="984250"/>
            <a:ext cx="11721636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Міністерство освіти і науки України</a:t>
            </a:r>
          </a:p>
          <a:p>
            <a:pPr algn="ctr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Харківський національний університет радіоелектроніки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804333" y="7762875"/>
            <a:ext cx="3447217" cy="149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Виконала:</a:t>
            </a: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ст.</a:t>
            </a: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 гр. ПЗПІ-22-8</a:t>
            </a: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Шевченко О. О.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829638" y="5525456"/>
            <a:ext cx="12628725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Інформаційні системи в галузі астрономічних спостережень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61223" y="7762875"/>
            <a:ext cx="4022444" cy="149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Науковий керівник:</a:t>
            </a: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ст. викл.</a:t>
            </a: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 кафедри ПІ </a:t>
            </a:r>
          </a:p>
          <a:p>
            <a:pPr algn="just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Широкопетлєва М. С.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53618" y="1887538"/>
            <a:ext cx="15656956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6999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Використані технолоії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53618" y="4648368"/>
            <a:ext cx="496322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Бібліотека React (клієнт)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66261" y="4140368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56068" y="4140368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24071" y="4140368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56068" y="4648368"/>
            <a:ext cx="4963220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База даних MongoDB (сервер)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58519" y="4648368"/>
            <a:ext cx="4963220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Astrometry.net, NASA API DONKI (зовнішні сервіси)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66261" y="6575593"/>
            <a:ext cx="4963220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Фреймворк FastAPI для Python (сервер)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8904" y="6067593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68711" y="6067593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36714" y="6067593"/>
            <a:ext cx="848458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06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68711" y="6575593"/>
            <a:ext cx="4963220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Фреймворк TailwindCSS (клієнт)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071162" y="6575593"/>
            <a:ext cx="496322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Email-сервер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367018" y="8794750"/>
            <a:ext cx="1356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17830" y="2501831"/>
            <a:ext cx="14452341" cy="6756469"/>
          </a:xfrm>
          <a:custGeom>
            <a:avLst/>
            <a:gdLst/>
            <a:ahLst/>
            <a:cxnLst/>
            <a:rect r="r" b="b" t="t" l="l"/>
            <a:pathLst>
              <a:path h="6756469" w="14452341">
                <a:moveTo>
                  <a:pt x="0" y="0"/>
                </a:moveTo>
                <a:lnTo>
                  <a:pt x="14452340" y="0"/>
                </a:lnTo>
                <a:lnTo>
                  <a:pt x="14452340" y="6756469"/>
                </a:lnTo>
                <a:lnTo>
                  <a:pt x="0" y="67564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47750" y="1123950"/>
            <a:ext cx="162306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Інтерфейс головної сторінки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67018" y="8794750"/>
            <a:ext cx="1356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17830" y="2501831"/>
            <a:ext cx="14452341" cy="6756469"/>
          </a:xfrm>
          <a:custGeom>
            <a:avLst/>
            <a:gdLst/>
            <a:ahLst/>
            <a:cxnLst/>
            <a:rect r="r" b="b" t="t" l="l"/>
            <a:pathLst>
              <a:path h="6756469" w="14452341">
                <a:moveTo>
                  <a:pt x="0" y="0"/>
                </a:moveTo>
                <a:lnTo>
                  <a:pt x="14452340" y="0"/>
                </a:lnTo>
                <a:lnTo>
                  <a:pt x="14452340" y="6756469"/>
                </a:lnTo>
                <a:lnTo>
                  <a:pt x="0" y="67564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123950"/>
            <a:ext cx="162306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Інтерфейс користувача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67018" y="8794750"/>
            <a:ext cx="1356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054644" y="2417071"/>
            <a:ext cx="14178712" cy="6841229"/>
          </a:xfrm>
          <a:custGeom>
            <a:avLst/>
            <a:gdLst/>
            <a:ahLst/>
            <a:cxnLst/>
            <a:rect r="r" b="b" t="t" l="l"/>
            <a:pathLst>
              <a:path h="6841229" w="14178712">
                <a:moveTo>
                  <a:pt x="0" y="0"/>
                </a:moveTo>
                <a:lnTo>
                  <a:pt x="14178712" y="0"/>
                </a:lnTo>
                <a:lnTo>
                  <a:pt x="14178712" y="6841229"/>
                </a:lnTo>
                <a:lnTo>
                  <a:pt x="0" y="68412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123950"/>
            <a:ext cx="162306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Інтерфейс редагування спостереження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67018" y="8794750"/>
            <a:ext cx="1356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385287" y="2210713"/>
            <a:ext cx="7517426" cy="7047587"/>
          </a:xfrm>
          <a:custGeom>
            <a:avLst/>
            <a:gdLst/>
            <a:ahLst/>
            <a:cxnLst/>
            <a:rect r="r" b="b" t="t" l="l"/>
            <a:pathLst>
              <a:path h="7047587" w="7517426">
                <a:moveTo>
                  <a:pt x="0" y="0"/>
                </a:moveTo>
                <a:lnTo>
                  <a:pt x="7517426" y="0"/>
                </a:lnTo>
                <a:lnTo>
                  <a:pt x="7517426" y="7047587"/>
                </a:lnTo>
                <a:lnTo>
                  <a:pt x="0" y="704758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123950"/>
            <a:ext cx="162306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Код використання астрометрії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67018" y="8794750"/>
            <a:ext cx="1356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579867" y="3861213"/>
            <a:ext cx="9128265" cy="5397087"/>
          </a:xfrm>
          <a:custGeom>
            <a:avLst/>
            <a:gdLst/>
            <a:ahLst/>
            <a:cxnLst/>
            <a:rect r="r" b="b" t="t" l="l"/>
            <a:pathLst>
              <a:path h="5397087" w="9128265">
                <a:moveTo>
                  <a:pt x="0" y="0"/>
                </a:moveTo>
                <a:lnTo>
                  <a:pt x="9128266" y="0"/>
                </a:lnTo>
                <a:lnTo>
                  <a:pt x="9128266" y="5397087"/>
                </a:lnTo>
                <a:lnTo>
                  <a:pt x="0" y="539708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123950"/>
            <a:ext cx="16230600" cy="234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Код отримання геолокації спостереження за вказаними координатами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67018" y="8794750"/>
            <a:ext cx="1356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808171" y="3002040"/>
            <a:ext cx="10671659" cy="6256260"/>
          </a:xfrm>
          <a:custGeom>
            <a:avLst/>
            <a:gdLst/>
            <a:ahLst/>
            <a:cxnLst/>
            <a:rect r="r" b="b" t="t" l="l"/>
            <a:pathLst>
              <a:path h="6256260" w="10671659">
                <a:moveTo>
                  <a:pt x="0" y="0"/>
                </a:moveTo>
                <a:lnTo>
                  <a:pt x="10671658" y="0"/>
                </a:lnTo>
                <a:lnTo>
                  <a:pt x="10671658" y="6256260"/>
                </a:lnTo>
                <a:lnTo>
                  <a:pt x="0" y="625626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123950"/>
            <a:ext cx="16230600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Код відправлення сповіщень про підписку на події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67018" y="8794750"/>
            <a:ext cx="1356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084289" y="2286000"/>
            <a:ext cx="10119422" cy="3718887"/>
          </a:xfrm>
          <a:custGeom>
            <a:avLst/>
            <a:gdLst/>
            <a:ahLst/>
            <a:cxnLst/>
            <a:rect r="r" b="b" t="t" l="l"/>
            <a:pathLst>
              <a:path h="3718887" w="10119422">
                <a:moveTo>
                  <a:pt x="0" y="0"/>
                </a:moveTo>
                <a:lnTo>
                  <a:pt x="10119422" y="0"/>
                </a:lnTo>
                <a:lnTo>
                  <a:pt x="10119422" y="3718887"/>
                </a:lnTo>
                <a:lnTo>
                  <a:pt x="0" y="371888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084289" y="6450160"/>
            <a:ext cx="10119422" cy="2808140"/>
          </a:xfrm>
          <a:custGeom>
            <a:avLst/>
            <a:gdLst/>
            <a:ahLst/>
            <a:cxnLst/>
            <a:rect r="r" b="b" t="t" l="l"/>
            <a:pathLst>
              <a:path h="2808140" w="10119422">
                <a:moveTo>
                  <a:pt x="0" y="0"/>
                </a:moveTo>
                <a:lnTo>
                  <a:pt x="10119422" y="0"/>
                </a:lnTo>
                <a:lnTo>
                  <a:pt x="10119422" y="2808140"/>
                </a:lnTo>
                <a:lnTo>
                  <a:pt x="0" y="280814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123950"/>
            <a:ext cx="162306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6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Приклад використання коду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367018" y="8794750"/>
            <a:ext cx="1356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95648" y="1866870"/>
            <a:ext cx="849670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00"/>
              </a:lnSpc>
            </a:pPr>
            <a:r>
              <a:rPr lang="en-US" sz="7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Висновки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891394" y="-571500"/>
            <a:ext cx="5345293" cy="4610039"/>
          </a:xfrm>
          <a:custGeom>
            <a:avLst/>
            <a:gdLst/>
            <a:ahLst/>
            <a:cxnLst/>
            <a:rect r="r" b="b" t="t" l="l"/>
            <a:pathLst>
              <a:path h="4610039" w="5345293">
                <a:moveTo>
                  <a:pt x="0" y="0"/>
                </a:moveTo>
                <a:lnTo>
                  <a:pt x="5345293" y="0"/>
                </a:lnTo>
                <a:lnTo>
                  <a:pt x="5345293" y="4610039"/>
                </a:lnTo>
                <a:lnTo>
                  <a:pt x="0" y="46100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6137">
            <a:off x="-874118" y="8061888"/>
            <a:ext cx="3693790" cy="4764454"/>
          </a:xfrm>
          <a:custGeom>
            <a:avLst/>
            <a:gdLst/>
            <a:ahLst/>
            <a:cxnLst/>
            <a:rect r="r" b="b" t="t" l="l"/>
            <a:pathLst>
              <a:path h="4764454" w="3693790">
                <a:moveTo>
                  <a:pt x="0" y="0"/>
                </a:moveTo>
                <a:lnTo>
                  <a:pt x="3693790" y="0"/>
                </a:lnTo>
                <a:lnTo>
                  <a:pt x="3693790" y="4764454"/>
                </a:lnTo>
                <a:lnTo>
                  <a:pt x="0" y="47644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079485" y="3305175"/>
            <a:ext cx="14129030" cy="545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 В результаті виконання комплексного курсового проекту було розроблено веб-застосунок для спостереження та аналізу астрономічних подій: 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проведено аналіз предметної області, досліджено цільову аудиторію та визначено функціональні вимоги до системи; 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сформовано архітектуру застосунку; 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розроблено моделі бази даних;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реалізовано інтеграцію з NASA API для отримання астрономічних подій; 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розроблено інтерфейс користувача з можливістю реєстрації, додавання та перегляду власних спостережень, а також підписки на астрономічні події;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у межах тестування перевірено функціональність системи та виявлено помилки, які були успішно усунені.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367018" y="8794750"/>
            <a:ext cx="1356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95648" y="2714801"/>
            <a:ext cx="8496705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Мета роботи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222937" y="-571500"/>
            <a:ext cx="6013750" cy="5186549"/>
          </a:xfrm>
          <a:custGeom>
            <a:avLst/>
            <a:gdLst/>
            <a:ahLst/>
            <a:cxnLst/>
            <a:rect r="r" b="b" t="t" l="l"/>
            <a:pathLst>
              <a:path h="5186549" w="6013750">
                <a:moveTo>
                  <a:pt x="0" y="0"/>
                </a:moveTo>
                <a:lnTo>
                  <a:pt x="6013750" y="0"/>
                </a:lnTo>
                <a:lnTo>
                  <a:pt x="6013750" y="5186549"/>
                </a:lnTo>
                <a:lnTo>
                  <a:pt x="0" y="51865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755510">
            <a:off x="14747426" y="53364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055414" y="4567424"/>
            <a:ext cx="12177172" cy="19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Основною метою роботи є створення веб-застосунку для завантаження, обробки та публікації астрономічних спостережень, що поєднує сучасний інтерфейс, архітектуру REST API, зберігання спостережень у БД та інтеграцію з сервісом Astrometry.net.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95452" y="8794750"/>
            <a:ext cx="92769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50476" y="-571500"/>
            <a:ext cx="5686211" cy="4904064"/>
          </a:xfrm>
          <a:custGeom>
            <a:avLst/>
            <a:gdLst/>
            <a:ahLst/>
            <a:cxnLst/>
            <a:rect r="r" b="b" t="t" l="l"/>
            <a:pathLst>
              <a:path h="4904064" w="5686211">
                <a:moveTo>
                  <a:pt x="0" y="0"/>
                </a:moveTo>
                <a:lnTo>
                  <a:pt x="5686211" y="0"/>
                </a:lnTo>
                <a:lnTo>
                  <a:pt x="5686211" y="4904064"/>
                </a:lnTo>
                <a:lnTo>
                  <a:pt x="0" y="49040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013882"/>
            <a:ext cx="16230600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6999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Порівняння з аналогами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7480" y="4548464"/>
            <a:ext cx="7877739" cy="347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Даний аналог має інтуїтивно зрозумілий інтерфейс, що дозволяє новачкам легко орієнтуватися у функціоналі. Серед його недоліків можна визначити відсутність можливості аналізу зображень неба та неможливість взаємодії з іншими користувачами.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7480" y="3862664"/>
            <a:ext cx="3940619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 b="true">
                <a:solidFill>
                  <a:srgbClr val="000000"/>
                </a:solidFill>
                <a:latin typeface="Georgia Pro Bold"/>
                <a:ea typeface="Georgia Pro Bold"/>
                <a:cs typeface="Georgia Pro Bold"/>
                <a:sym typeface="Georgia Pro Bold"/>
              </a:rPr>
              <a:t>«SkyView»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62780" y="4548464"/>
            <a:ext cx="7877739" cy="347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На відміну від SkyView, цей аналог високоточний алгоритм визначення об’єктів на фото та публічне API для автоматизації обробки зображень, але неможливість зберігати або публікувати спостереження безпосередньо на платформі.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62780" y="3862664"/>
            <a:ext cx="4383101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 b="true">
                <a:solidFill>
                  <a:srgbClr val="000000"/>
                </a:solidFill>
                <a:latin typeface="Georgia Pro Bold"/>
                <a:ea typeface="Georgia Pro Bold"/>
                <a:cs typeface="Georgia Pro Bold"/>
                <a:sym typeface="Georgia Pro Bold"/>
              </a:rPr>
              <a:t>«Astrometry.net»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795452" y="8794750"/>
            <a:ext cx="92769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878012"/>
            <a:ext cx="16230600" cy="93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7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Постанова задачі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96861" y="3432503"/>
            <a:ext cx="12494279" cy="545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Для веб-клієнта: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завантаження астрономічних фотографій користувачем;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автоматична обробка зображення із застосуванням астрометрії;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публікації обраних спостережень у загальному каталозі.</a:t>
            </a:r>
          </a:p>
          <a:p>
            <a:pPr algn="l">
              <a:lnSpc>
                <a:spcPts val="3900"/>
              </a:lnSpc>
            </a:pPr>
          </a:p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Для сервера: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реєстрація та автентифікація користувачів;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запити до зовнішнього API Astrometry.net для аналізу зображень;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зберігання результатів аналізу у базі даних;</a:t>
            </a:r>
          </a:p>
          <a:p>
            <a:pPr algn="l" marL="647700" indent="-323850" lvl="1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Georgia Pro"/>
                <a:ea typeface="Georgia Pro"/>
                <a:cs typeface="Georgia Pro"/>
                <a:sym typeface="Georgia Pro"/>
              </a:rPr>
              <a:t>можливість перегляду, фільтрації та підписки на події.</a:t>
            </a:r>
          </a:p>
          <a:p>
            <a:pPr algn="l">
              <a:lnSpc>
                <a:spcPts val="39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6795452" y="8794750"/>
            <a:ext cx="92769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93255" y="1870801"/>
            <a:ext cx="14701491" cy="7387499"/>
          </a:xfrm>
          <a:custGeom>
            <a:avLst/>
            <a:gdLst/>
            <a:ahLst/>
            <a:cxnLst/>
            <a:rect r="r" b="b" t="t" l="l"/>
            <a:pathLst>
              <a:path h="7387499" w="14701491">
                <a:moveTo>
                  <a:pt x="0" y="0"/>
                </a:moveTo>
                <a:lnTo>
                  <a:pt x="14701490" y="0"/>
                </a:lnTo>
                <a:lnTo>
                  <a:pt x="14701490" y="7387499"/>
                </a:lnTo>
                <a:lnTo>
                  <a:pt x="0" y="738749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227255" y="1095375"/>
            <a:ext cx="7833491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3499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Use-case діаграма застосунку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95452" y="8794750"/>
            <a:ext cx="92769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618401" y="2478664"/>
            <a:ext cx="9051197" cy="6779636"/>
          </a:xfrm>
          <a:custGeom>
            <a:avLst/>
            <a:gdLst/>
            <a:ahLst/>
            <a:cxnLst/>
            <a:rect r="r" b="b" t="t" l="l"/>
            <a:pathLst>
              <a:path h="6779636" w="9051197">
                <a:moveTo>
                  <a:pt x="0" y="0"/>
                </a:moveTo>
                <a:lnTo>
                  <a:pt x="9051198" y="0"/>
                </a:lnTo>
                <a:lnTo>
                  <a:pt x="9051198" y="6779636"/>
                </a:lnTo>
                <a:lnTo>
                  <a:pt x="0" y="677963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7472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90983" y="1095375"/>
            <a:ext cx="11906035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3499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Діаграма активності для фрагменту системи, який відповідає завантаженню спостережень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95452" y="8794750"/>
            <a:ext cx="92769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64948" y="1823761"/>
            <a:ext cx="4758105" cy="7434539"/>
          </a:xfrm>
          <a:custGeom>
            <a:avLst/>
            <a:gdLst/>
            <a:ahLst/>
            <a:cxnLst/>
            <a:rect r="r" b="b" t="t" l="l"/>
            <a:pathLst>
              <a:path h="7434539" w="4758105">
                <a:moveTo>
                  <a:pt x="0" y="0"/>
                </a:moveTo>
                <a:lnTo>
                  <a:pt x="4758104" y="0"/>
                </a:lnTo>
                <a:lnTo>
                  <a:pt x="4758104" y="7434539"/>
                </a:lnTo>
                <a:lnTo>
                  <a:pt x="0" y="743453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90983" y="1095375"/>
            <a:ext cx="11906035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3499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ER-діаграма бази даних системи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95452" y="8794750"/>
            <a:ext cx="92769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567468" y="1774405"/>
            <a:ext cx="11153064" cy="7483895"/>
          </a:xfrm>
          <a:custGeom>
            <a:avLst/>
            <a:gdLst/>
            <a:ahLst/>
            <a:cxnLst/>
            <a:rect r="r" b="b" t="t" l="l"/>
            <a:pathLst>
              <a:path h="7483895" w="11153064">
                <a:moveTo>
                  <a:pt x="0" y="0"/>
                </a:moveTo>
                <a:lnTo>
                  <a:pt x="11153064" y="0"/>
                </a:lnTo>
                <a:lnTo>
                  <a:pt x="11153064" y="7483895"/>
                </a:lnTo>
                <a:lnTo>
                  <a:pt x="0" y="748389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4505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90983" y="1095375"/>
            <a:ext cx="11906035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3499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Діаграма компонентів системи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95452" y="8794750"/>
            <a:ext cx="92769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AD5D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252069" y="1849738"/>
            <a:ext cx="9783862" cy="7408562"/>
          </a:xfrm>
          <a:custGeom>
            <a:avLst/>
            <a:gdLst/>
            <a:ahLst/>
            <a:cxnLst/>
            <a:rect r="r" b="b" t="t" l="l"/>
            <a:pathLst>
              <a:path h="7408562" w="9783862">
                <a:moveTo>
                  <a:pt x="0" y="0"/>
                </a:moveTo>
                <a:lnTo>
                  <a:pt x="9783862" y="0"/>
                </a:lnTo>
                <a:lnTo>
                  <a:pt x="9783862" y="7408562"/>
                </a:lnTo>
                <a:lnTo>
                  <a:pt x="0" y="74085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5814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90983" y="1095375"/>
            <a:ext cx="11906035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3499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Діаграма послідовності системи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95452" y="8794750"/>
            <a:ext cx="92769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DAGq5dvj7vY</dc:identifier>
  <dcterms:modified xsi:type="dcterms:W3CDTF">2011-08-01T06:04:30Z</dcterms:modified>
  <cp:revision>1</cp:revision>
  <dc:title>2025_Б_ПІ_ПЗПІ-22-8_Шевченко_О_О</dc:title>
</cp:coreProperties>
</file>

<file path=docProps/thumbnail.jpeg>
</file>